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326" r:id="rId3"/>
    <p:sldId id="388" r:id="rId4"/>
    <p:sldId id="392" r:id="rId5"/>
    <p:sldId id="393" r:id="rId6"/>
    <p:sldId id="386" r:id="rId7"/>
    <p:sldId id="387" r:id="rId8"/>
    <p:sldId id="389" r:id="rId9"/>
    <p:sldId id="390" r:id="rId10"/>
    <p:sldId id="391" r:id="rId11"/>
    <p:sldId id="394" r:id="rId12"/>
    <p:sldId id="298" r:id="rId1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8" autoAdjust="0"/>
    <p:restoredTop sz="81469" autoAdjust="0"/>
  </p:normalViewPr>
  <p:slideViewPr>
    <p:cSldViewPr>
      <p:cViewPr varScale="1">
        <p:scale>
          <a:sx n="95" d="100"/>
          <a:sy n="95" d="100"/>
        </p:scale>
        <p:origin x="-180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pPr/>
              <a:t>04/05/2015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87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6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1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r>
              <a:rPr lang="en-US" dirty="0" smtClean="0"/>
              <a:t>Presentations by all centres and Task Forces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9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8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0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rzysztof.olendrzynski@unece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0808"/>
            <a:ext cx="9886164" cy="208823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ON THE ACTIVITIES </a:t>
            </a:r>
            <a:r>
              <a:rPr lang="de-CH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CH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CH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UN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ECE CONVENTION ON LONG-RANGE TRANBOUNDARY AIR POLLUTION (LRTAP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77072"/>
            <a:ext cx="9906000" cy="997571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LRTAP Convention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Secretariat</a:t>
            </a:r>
          </a:p>
          <a:p>
            <a:pPr algn="ctr"/>
            <a:endParaRPr lang="en-US" sz="2000" dirty="0"/>
          </a:p>
          <a:p>
            <a:pPr algn="ctr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Krzysztof Olendrzynski, Alina Novikova, Carolin Sanz Noriega</a:t>
            </a:r>
          </a:p>
          <a:p>
            <a:pPr algn="ctr"/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73216"/>
            <a:ext cx="990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16th meeting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EMEP Task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Measurements and Modelling, Krakow, Poland, 5-8 May 2015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42" y="22690"/>
            <a:ext cx="6917958" cy="1318078"/>
          </a:xfrm>
        </p:spPr>
        <p:txBody>
          <a:bodyPr>
            <a:noAutofit/>
          </a:bodyPr>
          <a:lstStyle/>
          <a:p>
            <a:r>
              <a:rPr lang="en-US" b="1" dirty="0" smtClean="0"/>
              <a:t>4. </a:t>
            </a:r>
            <a:r>
              <a:rPr lang="en-GB" b="1" dirty="0" smtClean="0"/>
              <a:t>UNECE/WHO/UNEP </a:t>
            </a:r>
            <a:r>
              <a:rPr lang="en-GB" b="1" dirty="0"/>
              <a:t>interagency cooperation </a:t>
            </a:r>
            <a:r>
              <a:rPr lang="en-GB" b="1" dirty="0" smtClean="0"/>
              <a:t>on transboundary air pollution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2060848"/>
            <a:ext cx="9289032" cy="37170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Interagency meeting in February 2015 at the initiative of UNECE’s Executive Secretary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Conclusions: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Organizations have strong, mutually supportive mandates on air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Joining efforts to complement and strengthen each other’s work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Providing strong joint messages to Governments with a bigger impact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First steps to increase the existing cooperation have been taken; milestones for 2015-2017 have been identified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Future interagency meetings and growing cooperation to be expected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42" y="22690"/>
            <a:ext cx="6917958" cy="1318078"/>
          </a:xfrm>
        </p:spPr>
        <p:txBody>
          <a:bodyPr>
            <a:no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Arctic Council Ministerial meeting - </a:t>
            </a:r>
            <a:r>
              <a:rPr lang="en-GB" b="1" dirty="0" smtClean="0"/>
              <a:t>Iqaluit</a:t>
            </a:r>
            <a:r>
              <a:rPr lang="en-GB" b="1" dirty="0"/>
              <a:t>, Nunavut, Canada</a:t>
            </a:r>
            <a:r>
              <a:rPr lang="en-GB" b="1" dirty="0" smtClean="0"/>
              <a:t>, 24 April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1556792"/>
            <a:ext cx="9289032" cy="37170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Highlights: </a:t>
            </a: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Marco Keiner Director of UN ECE’s Environment Division participated – ECE has a status of an o</a:t>
            </a:r>
            <a:r>
              <a:rPr lang="en-US" sz="1800" dirty="0" smtClean="0">
                <a:solidFill>
                  <a:schemeClr val="tx1"/>
                </a:solidFill>
              </a:rPr>
              <a:t>bserver organization; statement delivered to meeting participants (Foreign Ministers) calling for closer cooperation on black carbon issues between CLRTAP and AC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Arctic Council welcomed the ECE’s initiative; AC – inter alia - </a:t>
            </a:r>
            <a:r>
              <a:rPr lang="en-US" sz="1800" dirty="0" smtClean="0">
                <a:solidFill>
                  <a:schemeClr val="tx1"/>
                </a:solidFill>
              </a:rPr>
              <a:t>approved a </a:t>
            </a:r>
            <a:r>
              <a:rPr lang="en-US" sz="1800" i="1" dirty="0" smtClean="0">
                <a:solidFill>
                  <a:schemeClr val="tx1"/>
                </a:solidFill>
              </a:rPr>
              <a:t>Framework for enhanced action for BC and CH4 emissions reductions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Organizations </a:t>
            </a:r>
            <a:r>
              <a:rPr lang="en-US" sz="1800" dirty="0" smtClean="0">
                <a:solidFill>
                  <a:schemeClr val="tx1"/>
                </a:solidFill>
              </a:rPr>
              <a:t>have strong, mutually supportive mandates on air </a:t>
            </a:r>
            <a:r>
              <a:rPr lang="en-US" sz="1800" dirty="0" smtClean="0">
                <a:solidFill>
                  <a:schemeClr val="tx1"/>
                </a:solidFill>
              </a:rPr>
              <a:t>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</a:rPr>
              <a:t>Focus on BC national emission inventories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fr-CH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4" y="2364725"/>
            <a:ext cx="9906000" cy="452596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for your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attention!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01079"/>
              </p:ext>
            </p:extLst>
          </p:nvPr>
        </p:nvGraphicFramePr>
        <p:xfrm>
          <a:off x="920552" y="3068960"/>
          <a:ext cx="828092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22"/>
                <a:gridCol w="4799798"/>
              </a:tblGrid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Krzysztof Olendrzynski</a:t>
                      </a:r>
                      <a:endParaRPr lang="en-GB" sz="1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3"/>
                        </a:rPr>
                        <a:t>krzysztof.olendrzynski@unece.org</a:t>
                      </a:r>
                      <a:endParaRPr lang="fr-CH" sz="18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fr-CH" sz="18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GB" sz="18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4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6496" y="2204864"/>
            <a:ext cx="8856984" cy="28803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Recent developments: 2014 Executive Body (EB), 2015 EB/EMEP SB/WGE Bureaux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/>
              <a:t>Capacity building </a:t>
            </a:r>
            <a:r>
              <a:rPr lang="en-US" sz="1800" b="1" dirty="0" smtClean="0"/>
              <a:t>activities 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pl-PL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Environment for Europe (EfE) Ministerial Conference, Batumi, Georgia, Jun 2016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UNECE/WHO/UNEP </a:t>
            </a:r>
            <a:r>
              <a:rPr lang="en-US" sz="1800" b="1" dirty="0"/>
              <a:t>interagency </a:t>
            </a:r>
            <a:r>
              <a:rPr lang="en-US" sz="1800" b="1" dirty="0" smtClean="0"/>
              <a:t>cooperation on transboundary air </a:t>
            </a:r>
            <a:r>
              <a:rPr lang="en-US" sz="1800" b="1" dirty="0" smtClean="0"/>
              <a:t>pollution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US" sz="1800" b="1" dirty="0"/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800" b="1" dirty="0" smtClean="0"/>
              <a:t>Arctic Council Ministerial Meeting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45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1060"/>
            <a:ext cx="6753200" cy="1143000"/>
          </a:xfrm>
        </p:spPr>
        <p:txBody>
          <a:bodyPr>
            <a:norm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Recent developments – 33</a:t>
            </a:r>
            <a:r>
              <a:rPr lang="en-US" b="1" baseline="30000" dirty="0" smtClean="0"/>
              <a:t>rd</a:t>
            </a:r>
            <a:r>
              <a:rPr lang="en-US" b="1" dirty="0" smtClean="0"/>
              <a:t> session of the Executive Body, Dec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472" y="1556792"/>
            <a:ext cx="9433048" cy="432048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Highlights:</a:t>
            </a:r>
            <a:endParaRPr lang="en-US" sz="16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Ms. Anna Engleryd (Sweden) – new EB Chair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Two thematic reports by the Working Group on Effects: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1. Deposition </a:t>
            </a:r>
            <a:r>
              <a:rPr lang="en-US" sz="1600" dirty="0">
                <a:solidFill>
                  <a:schemeClr val="tx1"/>
                </a:solidFill>
              </a:rPr>
              <a:t>of air pollutants to vegetation in Eastern and South-Eastern Europe</a:t>
            </a:r>
            <a:r>
              <a:rPr lang="en-US" sz="1600" dirty="0" smtClean="0">
                <a:solidFill>
                  <a:schemeClr val="tx1"/>
                </a:solidFill>
              </a:rPr>
              <a:t>, the </a:t>
            </a:r>
            <a:r>
              <a:rPr lang="en-US" sz="1600" dirty="0">
                <a:solidFill>
                  <a:schemeClr val="tx1"/>
                </a:solidFill>
              </a:rPr>
              <a:t>Caucasus and Central and South-East Asia and their </a:t>
            </a:r>
            <a:r>
              <a:rPr lang="en-US" sz="1600" dirty="0" smtClean="0">
                <a:solidFill>
                  <a:schemeClr val="tx1"/>
                </a:solidFill>
              </a:rPr>
              <a:t>impacts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2. Residential </a:t>
            </a:r>
            <a:r>
              <a:rPr lang="en-US" sz="1600" dirty="0">
                <a:solidFill>
                  <a:schemeClr val="tx1"/>
                </a:solidFill>
              </a:rPr>
              <a:t>heating with wood and coal: health impacts and policy options in Europe </a:t>
            </a:r>
            <a:r>
              <a:rPr lang="en-US" sz="1600" dirty="0" smtClean="0">
                <a:solidFill>
                  <a:schemeClr val="tx1"/>
                </a:solidFill>
              </a:rPr>
              <a:t> and </a:t>
            </a:r>
            <a:r>
              <a:rPr lang="en-US" sz="1600" dirty="0">
                <a:solidFill>
                  <a:schemeClr val="tx1"/>
                </a:solidFill>
              </a:rPr>
              <a:t>North </a:t>
            </a:r>
            <a:r>
              <a:rPr lang="en-US" sz="1600" dirty="0" smtClean="0">
                <a:solidFill>
                  <a:schemeClr val="tx1"/>
                </a:solidFill>
              </a:rPr>
              <a:t>America (Task Force on Health)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r</a:t>
            </a:r>
            <a:r>
              <a:rPr lang="en-US" sz="1600" dirty="0" smtClean="0">
                <a:solidFill>
                  <a:prstClr val="black"/>
                </a:solidFill>
              </a:rPr>
              <a:t>evised Framework Code for Good Agricultural Practice for Reducing Ammonia Emissions (TF on Reactive Nitrogen)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Introduction </a:t>
            </a:r>
            <a:r>
              <a:rPr lang="en-US" sz="1600" dirty="0" smtClean="0">
                <a:solidFill>
                  <a:schemeClr val="tx1"/>
                </a:solidFill>
              </a:rPr>
              <a:t>to 2016 Assessment Report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Adjustment procedure under the Gothenburg Protocol; additional technical guidance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Compliance, capacity building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financial-budgetary</a:t>
            </a:r>
            <a:r>
              <a:rPr lang="en-US" sz="1600" dirty="0" smtClean="0">
                <a:solidFill>
                  <a:schemeClr val="tx1"/>
                </a:solidFill>
              </a:rPr>
              <a:t>, outreach issues: presentations by UNEP, CCAC, WMO, EANET/MALE </a:t>
            </a:r>
            <a:r>
              <a:rPr lang="en-US" sz="1600" dirty="0" smtClean="0">
                <a:solidFill>
                  <a:schemeClr val="tx1"/>
                </a:solidFill>
              </a:rPr>
              <a:t>Declaration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12616"/>
            <a:ext cx="6753200" cy="1040120"/>
          </a:xfrm>
        </p:spPr>
        <p:txBody>
          <a:bodyPr>
            <a:no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Recent developments, Bureau meeting of EMEP/WGE, March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700808"/>
            <a:ext cx="9433048" cy="4392488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Highlights: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Trend analyses – reports by EMEP and WGE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Update on 2016 Assessment Report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Quality issues with respect to emission and monitoring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2016-2017 workplan: content and timeline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Agenda for the joint EMEP/WGE </a:t>
            </a:r>
            <a:r>
              <a:rPr lang="en-US" sz="1800" dirty="0" smtClean="0">
                <a:solidFill>
                  <a:schemeClr val="tx1"/>
                </a:solidFill>
              </a:rPr>
              <a:t>meeting 14-18 </a:t>
            </a:r>
            <a:r>
              <a:rPr lang="en-US" sz="1800" dirty="0">
                <a:solidFill>
                  <a:schemeClr val="tx1"/>
                </a:solidFill>
              </a:rPr>
              <a:t>Sep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Capacity building </a:t>
            </a:r>
            <a:r>
              <a:rPr lang="en-US" sz="1800" dirty="0" smtClean="0">
                <a:solidFill>
                  <a:schemeClr val="tx1"/>
                </a:solidFill>
              </a:rPr>
              <a:t>activities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ICP </a:t>
            </a:r>
            <a:r>
              <a:rPr lang="en-US" sz="1800" dirty="0" smtClean="0">
                <a:solidFill>
                  <a:schemeClr val="tx1"/>
                </a:solidFill>
              </a:rPr>
              <a:t>review; common </a:t>
            </a:r>
            <a:r>
              <a:rPr lang="en-US" sz="1800" dirty="0">
                <a:solidFill>
                  <a:schemeClr val="tx1"/>
                </a:solidFill>
              </a:rPr>
              <a:t>data portal for </a:t>
            </a:r>
            <a:r>
              <a:rPr lang="en-US" sz="1800" dirty="0" smtClean="0">
                <a:solidFill>
                  <a:schemeClr val="tx1"/>
                </a:solidFill>
              </a:rPr>
              <a:t>WGE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Outreach efforts beyond  UN ECE region both ongoing and planned: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1. POPs – cooperation with Stockholm Convention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2. black carbon: inventories, atmospheric and integrated modelling – possible cooperation with the Arctic Council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Financial and budgetary issues: decreasing Parties’ </a:t>
            </a:r>
            <a:r>
              <a:rPr lang="en-US" sz="1800" dirty="0" smtClean="0">
                <a:solidFill>
                  <a:schemeClr val="tx1"/>
                </a:solidFill>
              </a:rPr>
              <a:t>contributions for effects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8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EfE Ministerial </a:t>
            </a:r>
            <a:r>
              <a:rPr lang="en-US" sz="1800" dirty="0" smtClean="0">
                <a:solidFill>
                  <a:schemeClr val="tx1"/>
                </a:solidFill>
              </a:rPr>
              <a:t>Conference, UNEA-1, …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760" y="12616"/>
            <a:ext cx="7113240" cy="1040120"/>
          </a:xfrm>
        </p:spPr>
        <p:txBody>
          <a:bodyPr>
            <a:no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Recent developments</a:t>
            </a:r>
            <a:r>
              <a:rPr lang="en-US" b="1" dirty="0"/>
              <a:t>, Executive </a:t>
            </a:r>
            <a:r>
              <a:rPr lang="en-US" b="1" dirty="0" smtClean="0"/>
              <a:t>Body Bureau meeting, March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916832"/>
            <a:ext cx="9433048" cy="439248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Highlights: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2016-2017 </a:t>
            </a:r>
            <a:r>
              <a:rPr lang="en-US" sz="1800" dirty="0">
                <a:solidFill>
                  <a:schemeClr val="tx1"/>
                </a:solidFill>
              </a:rPr>
              <a:t>workplan </a:t>
            </a:r>
            <a:r>
              <a:rPr lang="en-US" sz="1800" dirty="0" smtClean="0">
                <a:solidFill>
                  <a:schemeClr val="tx1"/>
                </a:solidFill>
              </a:rPr>
              <a:t> - survey to all centres and task forces on outreach collaboration possibilities and on the appropriate framework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EB Bureau encouraged ECE to join Climate and Clean Air Coalition (CCAC) and to promote the Convention at the forthcoming ministerial meeting under the Arctic Council (April 2015)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8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EfE Ministerial Conference – possible initiative on “Action for Cleaner Air</a:t>
            </a:r>
            <a:r>
              <a:rPr lang="en-US" sz="1800" dirty="0" smtClean="0">
                <a:solidFill>
                  <a:schemeClr val="tx1"/>
                </a:solidFill>
              </a:rPr>
              <a:t>”?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2016 Assessment Report also as a contribution to the EfE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Capacity building; funding EECCA participants at meetings in Geneva</a:t>
            </a:r>
          </a:p>
        </p:txBody>
      </p:sp>
    </p:spTree>
    <p:extLst>
      <p:ext uri="{BB962C8B-B14F-4D97-AF65-F5344CB8AC3E}">
        <p14:creationId xmlns:p14="http://schemas.microsoft.com/office/powerpoint/2010/main" val="41636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0"/>
            <a:ext cx="6753200" cy="1340768"/>
          </a:xfrm>
        </p:spPr>
        <p:txBody>
          <a:bodyPr>
            <a:no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Capacity building activities </a:t>
            </a:r>
            <a:r>
              <a:rPr lang="en-US" b="1" dirty="0" smtClean="0"/>
              <a:t>in </a:t>
            </a:r>
            <a:r>
              <a:rPr lang="en-US" b="1" dirty="0"/>
              <a:t>Eastern Europe, the Caucasus and Central Asia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0" y="1484784"/>
            <a:ext cx="9905300" cy="489654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dirty="0">
                <a:solidFill>
                  <a:schemeClr val="tx1"/>
                </a:solidFill>
              </a:rPr>
              <a:t>be continued until </a:t>
            </a:r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Contributions </a:t>
            </a:r>
            <a:r>
              <a:rPr lang="en-US" sz="1800" dirty="0">
                <a:solidFill>
                  <a:schemeClr val="tx1"/>
                </a:solidFill>
              </a:rPr>
              <a:t>provided by EU, Norway, Switzerland, the </a:t>
            </a:r>
            <a:r>
              <a:rPr lang="en-US" sz="1800" dirty="0" smtClean="0">
                <a:solidFill>
                  <a:schemeClr val="tx1"/>
                </a:solidFill>
              </a:rPr>
              <a:t>Netherlands; negotiations </a:t>
            </a:r>
            <a:r>
              <a:rPr lang="en-US" sz="1800" dirty="0">
                <a:solidFill>
                  <a:schemeClr val="tx1"/>
                </a:solidFill>
              </a:rPr>
              <a:t>with the Russian Federation on its potential </a:t>
            </a:r>
            <a:r>
              <a:rPr lang="en-US" sz="1800" dirty="0" smtClean="0">
                <a:solidFill>
                  <a:schemeClr val="tx1"/>
                </a:solidFill>
              </a:rPr>
              <a:t>contribution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Needs-driven </a:t>
            </a:r>
            <a:r>
              <a:rPr lang="en-US" sz="1800" dirty="0">
                <a:solidFill>
                  <a:schemeClr val="tx1"/>
                </a:solidFill>
              </a:rPr>
              <a:t>activities: the programme is compiled based on the needs expressed by Ministers of </a:t>
            </a:r>
            <a:r>
              <a:rPr lang="en-US" sz="1800" dirty="0" smtClean="0">
                <a:solidFill>
                  <a:schemeClr val="tx1"/>
                </a:solidFill>
              </a:rPr>
              <a:t>Environment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GB" sz="1800" b="1" dirty="0" smtClean="0"/>
          </a:p>
          <a:p>
            <a:r>
              <a:rPr lang="en-GB" sz="1800" b="1" dirty="0" smtClean="0"/>
              <a:t>Comprehensive </a:t>
            </a:r>
            <a:r>
              <a:rPr lang="en-GB" sz="1800" b="1" dirty="0"/>
              <a:t>programme</a:t>
            </a:r>
            <a:r>
              <a:rPr lang="en-GB" sz="1800" b="1" dirty="0" smtClean="0"/>
              <a:t>:</a:t>
            </a:r>
            <a:r>
              <a:rPr lang="en-GB" sz="1800" b="1" dirty="0"/>
              <a:t> </a:t>
            </a:r>
            <a:endParaRPr lang="en-GB" sz="1800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Development/further improvement of emission inventory systems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Calculation of gridded emission data, preparation </a:t>
            </a:r>
            <a:r>
              <a:rPr lang="en-GB" sz="1800" dirty="0">
                <a:solidFill>
                  <a:schemeClr val="tx1"/>
                </a:solidFill>
              </a:rPr>
              <a:t>of Informative Inventory </a:t>
            </a:r>
            <a:r>
              <a:rPr lang="en-GB" sz="1800" dirty="0" smtClean="0">
                <a:solidFill>
                  <a:schemeClr val="tx1"/>
                </a:solidFill>
              </a:rPr>
              <a:t>Reports, estimation of base </a:t>
            </a:r>
            <a:r>
              <a:rPr lang="en-GB" sz="1800" dirty="0">
                <a:solidFill>
                  <a:schemeClr val="tx1"/>
                </a:solidFill>
              </a:rPr>
              <a:t>year emission levels and emission reduction targets for 2020 and </a:t>
            </a:r>
            <a:r>
              <a:rPr lang="en-GB" sz="1800" dirty="0" smtClean="0">
                <a:solidFill>
                  <a:schemeClr val="tx1"/>
                </a:solidFill>
              </a:rPr>
              <a:t>beyond - as </a:t>
            </a:r>
            <a:r>
              <a:rPr lang="en-GB" sz="1800" dirty="0">
                <a:solidFill>
                  <a:schemeClr val="tx1"/>
                </a:solidFill>
              </a:rPr>
              <a:t>provided </a:t>
            </a:r>
            <a:r>
              <a:rPr lang="en-GB" sz="1800" dirty="0" smtClean="0">
                <a:solidFill>
                  <a:schemeClr val="tx1"/>
                </a:solidFill>
              </a:rPr>
              <a:t>in the </a:t>
            </a:r>
            <a:r>
              <a:rPr lang="en-GB" sz="1800" dirty="0">
                <a:solidFill>
                  <a:schemeClr val="tx1"/>
                </a:solidFill>
              </a:rPr>
              <a:t>amended Gothenburg Protocol, </a:t>
            </a:r>
            <a:r>
              <a:rPr lang="en-GB" sz="1800" dirty="0" smtClean="0">
                <a:solidFill>
                  <a:schemeClr val="tx1"/>
                </a:solidFill>
              </a:rPr>
              <a:t>respective emission projections</a:t>
            </a:r>
            <a:endParaRPr lang="en-GB" sz="18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Analysis of the legislative framework </a:t>
            </a:r>
            <a:r>
              <a:rPr lang="en-GB" sz="1800" dirty="0" smtClean="0">
                <a:solidFill>
                  <a:schemeClr val="tx1"/>
                </a:solidFill>
              </a:rPr>
              <a:t>with respect to air </a:t>
            </a:r>
            <a:r>
              <a:rPr lang="en-GB" sz="1800" dirty="0">
                <a:solidFill>
                  <a:schemeClr val="tx1"/>
                </a:solidFill>
              </a:rPr>
              <a:t>quality management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Supporting the development of National Action Plans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raising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political profile of the Convention and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raising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awareness among decision-makers on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and health effects of air pollution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CH" sz="1400" dirty="0" smtClean="0"/>
          </a:p>
          <a:p>
            <a:endParaRPr lang="fr-CH" sz="1800" dirty="0" smtClean="0"/>
          </a:p>
        </p:txBody>
      </p:sp>
    </p:spTree>
    <p:extLst>
      <p:ext uri="{BB962C8B-B14F-4D97-AF65-F5344CB8AC3E}">
        <p14:creationId xmlns:p14="http://schemas.microsoft.com/office/powerpoint/2010/main" val="14005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912" y="0"/>
            <a:ext cx="5745088" cy="764704"/>
          </a:xfrm>
        </p:spPr>
        <p:txBody>
          <a:bodyPr>
            <a:norm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Capacity building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464" y="2060848"/>
            <a:ext cx="9609211" cy="3168352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 smtClean="0"/>
              <a:t>Completed activities (2013-2014):</a:t>
            </a:r>
            <a:r>
              <a:rPr lang="en-GB" sz="2000" b="1" dirty="0"/>
              <a:t> </a:t>
            </a:r>
            <a:endParaRPr lang="en-GB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Workshop “Particulate matter: the impact on health and development of national emission inventories”, Uzbekistan, </a:t>
            </a:r>
            <a:r>
              <a:rPr lang="en-GB" sz="2200" dirty="0" smtClean="0"/>
              <a:t>Nov 2013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Training on emissions gridding and projections, Republic of Moldova, </a:t>
            </a:r>
            <a:r>
              <a:rPr lang="en-GB" sz="2200" dirty="0" smtClean="0"/>
              <a:t>Jun 2014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Workshop on emission inventory development, Georgia, </a:t>
            </a:r>
            <a:r>
              <a:rPr lang="en-GB" sz="2200" dirty="0" smtClean="0"/>
              <a:t>Oct 2014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/>
              <a:t>Workshop on emission inventory development, Azerbaijan, </a:t>
            </a:r>
            <a:r>
              <a:rPr lang="en-GB" sz="2200" dirty="0" smtClean="0"/>
              <a:t>Nov 2014</a:t>
            </a:r>
            <a:endParaRPr lang="en-GB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dirty="0" smtClean="0"/>
              <a:t>participation </a:t>
            </a:r>
            <a:r>
              <a:rPr lang="en-GB" sz="2200" dirty="0"/>
              <a:t>in the meeting of the Interstate Commission on Sustainable Development in Central Asia and in the final conference of the EU Air-Quality-Governance project in the ENPI East </a:t>
            </a:r>
            <a:r>
              <a:rPr lang="en-GB" sz="2200" dirty="0" smtClean="0"/>
              <a:t>countries</a:t>
            </a:r>
            <a:endParaRPr lang="fr-CH" sz="2200" dirty="0"/>
          </a:p>
          <a:p>
            <a:pPr marL="1028700" lvl="1">
              <a:buFont typeface="Wingdings" panose="05000000000000000000" pitchFamily="2" charset="2"/>
              <a:buChar char="§"/>
            </a:pPr>
            <a:endParaRPr lang="fr-CH" sz="2200" dirty="0" smtClean="0"/>
          </a:p>
          <a:p>
            <a:endParaRPr lang="fr-CH" sz="2200" dirty="0" smtClean="0"/>
          </a:p>
        </p:txBody>
      </p:sp>
    </p:spTree>
    <p:extLst>
      <p:ext uri="{BB962C8B-B14F-4D97-AF65-F5344CB8AC3E}">
        <p14:creationId xmlns:p14="http://schemas.microsoft.com/office/powerpoint/2010/main" val="1066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896" y="0"/>
            <a:ext cx="5889104" cy="836712"/>
          </a:xfrm>
        </p:spPr>
        <p:txBody>
          <a:bodyPr>
            <a:norm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Capacity building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2480" y="1844824"/>
            <a:ext cx="9433048" cy="3168352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Planned activities in 2015:</a:t>
            </a:r>
            <a:r>
              <a:rPr lang="en-GB" sz="2000" b="1" dirty="0"/>
              <a:t> </a:t>
            </a:r>
            <a:endParaRPr lang="en-GB" sz="20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A roundtable to present the results of the legislation analysis and a workshop on emission inventories in Uzbekistan, May 2015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Workshop </a:t>
            </a:r>
            <a:r>
              <a:rPr lang="en-GB" sz="2000" dirty="0"/>
              <a:t>on emission inventory development, Armenia, </a:t>
            </a:r>
            <a:r>
              <a:rPr lang="en-GB" sz="2000" dirty="0" smtClean="0"/>
              <a:t>Jun 2015</a:t>
            </a: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Workshop on emission inventory development, Kazakhstan, </a:t>
            </a:r>
            <a:r>
              <a:rPr lang="en-GB" sz="2000" dirty="0" smtClean="0"/>
              <a:t>Jun 2015</a:t>
            </a:r>
            <a:endParaRPr lang="en-GB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Next months: </a:t>
            </a:r>
            <a:r>
              <a:rPr lang="en-GB" sz="2000" dirty="0" smtClean="0"/>
              <a:t>preparation </a:t>
            </a:r>
            <a:r>
              <a:rPr lang="en-GB" sz="2000" dirty="0"/>
              <a:t>of a publication on the effects of air pollution, key facts and success stories for decision-makers in </a:t>
            </a:r>
            <a:r>
              <a:rPr lang="en-GB" sz="2000" dirty="0" smtClean="0"/>
              <a:t>RU/EN</a:t>
            </a:r>
            <a:endParaRPr lang="en-GB" sz="2000" dirty="0"/>
          </a:p>
          <a:p>
            <a:endParaRPr lang="fr-CH" sz="2000" b="1" dirty="0"/>
          </a:p>
          <a:p>
            <a:endParaRPr lang="fr-CH" sz="1800" dirty="0"/>
          </a:p>
          <a:p>
            <a:pPr marL="1028700" lvl="1">
              <a:buFont typeface="Wingdings" panose="05000000000000000000" pitchFamily="2" charset="2"/>
              <a:buChar char="§"/>
            </a:pPr>
            <a:endParaRPr lang="fr-CH" sz="1400" dirty="0" smtClean="0"/>
          </a:p>
          <a:p>
            <a:endParaRPr lang="fr-CH" sz="1800" dirty="0" smtClean="0"/>
          </a:p>
        </p:txBody>
      </p:sp>
    </p:spTree>
    <p:extLst>
      <p:ext uri="{BB962C8B-B14F-4D97-AF65-F5344CB8AC3E}">
        <p14:creationId xmlns:p14="http://schemas.microsoft.com/office/powerpoint/2010/main" val="3949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808" y="0"/>
            <a:ext cx="6681192" cy="1484784"/>
          </a:xfrm>
        </p:spPr>
        <p:txBody>
          <a:bodyPr>
            <a:no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GB" b="1" dirty="0" smtClean="0"/>
              <a:t>8th </a:t>
            </a:r>
            <a:r>
              <a:rPr lang="en-GB" b="1" dirty="0"/>
              <a:t>Environment for Europe </a:t>
            </a:r>
            <a:r>
              <a:rPr lang="en-GB" b="1" dirty="0" smtClean="0"/>
              <a:t>Ministerial </a:t>
            </a:r>
            <a:r>
              <a:rPr lang="en-GB" b="1" dirty="0"/>
              <a:t>Conference in Batumi, Georgia, June </a:t>
            </a:r>
            <a:r>
              <a:rPr lang="en-GB" b="1" dirty="0" smtClean="0"/>
              <a:t>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44488" y="2060848"/>
            <a:ext cx="9289032" cy="371703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High-level Conference: 6-8 June 2016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At its 20th meeting, UNECE’s Committee on Environmental Policy (CEP) decided on two themes for the Conference: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Greening the economy in the pan-European region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Improving air quality for a better environment and human health</a:t>
            </a:r>
          </a:p>
          <a:p>
            <a:pPr lvl="0"/>
            <a:endParaRPr lang="en-US" sz="1800" b="1" dirty="0" smtClean="0"/>
          </a:p>
          <a:p>
            <a:pPr lvl="0"/>
            <a:r>
              <a:rPr lang="en-US" sz="1800" b="1" dirty="0" smtClean="0"/>
              <a:t>Conference as an opportunity to provide major inputs through a number of avenues: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Shaping the ministerial discussions (questions and background paper)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Presentation of the Convention’s Assessment Report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Action for Cleaner Air Initiative (tbc)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Communications and outreach</a:t>
            </a:r>
          </a:p>
          <a:p>
            <a:pPr lvl="0"/>
            <a:endParaRPr lang="fr-CH" sz="1800" dirty="0" smtClean="0">
              <a:solidFill>
                <a:schemeClr val="tx1"/>
              </a:solidFill>
            </a:endParaRPr>
          </a:p>
          <a:p>
            <a:pPr lvl="0"/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823</Words>
  <Application>Microsoft Office PowerPoint</Application>
  <PresentationFormat>A4 Paper (210x297 mm)</PresentationFormat>
  <Paragraphs>117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UPDATE ON THE ACTIVITIES  UNDER THE UN ECE CONVENTION ON LONG-RANGE TRANBOUNDARY AIR POLLUTION (LRTAP)</vt:lpstr>
      <vt:lpstr>Outline</vt:lpstr>
      <vt:lpstr>1. Recent developments – 33rd session of the Executive Body, Dec 2014</vt:lpstr>
      <vt:lpstr>1. Recent developments, Bureau meeting of EMEP/WGE, March 2015</vt:lpstr>
      <vt:lpstr>1. Recent developments, Executive Body Bureau meeting, March 2015</vt:lpstr>
      <vt:lpstr>2. Capacity building activities in Eastern Europe, the Caucasus and Central Asia </vt:lpstr>
      <vt:lpstr>2. Capacity building activities</vt:lpstr>
      <vt:lpstr>2. Capacity building activities</vt:lpstr>
      <vt:lpstr>3. 8th Environment for Europe Ministerial Conference in Batumi, Georgia, June 2016</vt:lpstr>
      <vt:lpstr>4. UNECE/WHO/UNEP interagency cooperation on transboundary air pollution</vt:lpstr>
      <vt:lpstr>5. Arctic Council Ministerial meeting - Iqaluit, Nunavut, Canada, 24 April 2015</vt:lpstr>
      <vt:lpstr>PowerPoint Presentation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Krzysztof Olendrzynski</cp:lastModifiedBy>
  <cp:revision>320</cp:revision>
  <cp:lastPrinted>2015-04-13T12:25:54Z</cp:lastPrinted>
  <dcterms:created xsi:type="dcterms:W3CDTF">2012-05-22T12:09:49Z</dcterms:created>
  <dcterms:modified xsi:type="dcterms:W3CDTF">2015-05-04T12:46:20Z</dcterms:modified>
</cp:coreProperties>
</file>